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58" r:id="rId4"/>
    <p:sldId id="260" r:id="rId5"/>
    <p:sldId id="264" r:id="rId6"/>
    <p:sldId id="265" r:id="rId7"/>
    <p:sldId id="261" r:id="rId8"/>
    <p:sldId id="267" r:id="rId9"/>
    <p:sldId id="268" r:id="rId10"/>
    <p:sldId id="272" r:id="rId11"/>
    <p:sldId id="262" r:id="rId12"/>
    <p:sldId id="269" r:id="rId13"/>
    <p:sldId id="263" r:id="rId14"/>
    <p:sldId id="270" r:id="rId15"/>
    <p:sldId id="271" r:id="rId16"/>
  </p:sldIdLst>
  <p:sldSz cx="9144000" cy="6858000" type="screen4x3"/>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064"/>
    <a:srgbClr val="789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59" autoAdjust="0"/>
  </p:normalViewPr>
  <p:slideViewPr>
    <p:cSldViewPr>
      <p:cViewPr varScale="1">
        <p:scale>
          <a:sx n="58" d="100"/>
          <a:sy n="58" d="100"/>
        </p:scale>
        <p:origin x="77" y="3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765"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1909" y="0"/>
            <a:ext cx="2945764" cy="496888"/>
          </a:xfrm>
          <a:prstGeom prst="rect">
            <a:avLst/>
          </a:prstGeom>
        </p:spPr>
        <p:txBody>
          <a:bodyPr vert="horz" lIns="91440" tIns="45720" rIns="91440" bIns="45720" rtlCol="0"/>
          <a:lstStyle>
            <a:lvl1pPr algn="r">
              <a:defRPr sz="1200"/>
            </a:lvl1pPr>
          </a:lstStyle>
          <a:p>
            <a:fld id="{B743A8C2-CD8E-481A-BF3B-D250E8C044DD}" type="datetimeFigureOut">
              <a:rPr lang="de-DE" smtClean="0"/>
              <a:pPr/>
              <a:t>17.01.2016</a:t>
            </a:fld>
            <a:endParaRPr lang="de-DE"/>
          </a:p>
        </p:txBody>
      </p:sp>
      <p:sp>
        <p:nvSpPr>
          <p:cNvPr id="4" name="Folienbildplatzhalt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403" y="4716463"/>
            <a:ext cx="5438457" cy="4468812"/>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1339"/>
            <a:ext cx="2945765"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1909" y="9431339"/>
            <a:ext cx="2945764" cy="496887"/>
          </a:xfrm>
          <a:prstGeom prst="rect">
            <a:avLst/>
          </a:prstGeom>
        </p:spPr>
        <p:txBody>
          <a:bodyPr vert="horz" lIns="91440" tIns="45720" rIns="91440" bIns="45720" rtlCol="0" anchor="b"/>
          <a:lstStyle>
            <a:lvl1pPr algn="r">
              <a:defRPr sz="1200"/>
            </a:lvl1pPr>
          </a:lstStyle>
          <a:p>
            <a:fld id="{25AF0FAB-E975-464C-B1E9-524F39483D79}" type="slidenum">
              <a:rPr lang="de-DE" smtClean="0"/>
              <a:pPr/>
              <a:t>‹Nr.›</a:t>
            </a:fld>
            <a:endParaRPr lang="de-DE"/>
          </a:p>
        </p:txBody>
      </p:sp>
    </p:spTree>
    <p:extLst>
      <p:ext uri="{BB962C8B-B14F-4D97-AF65-F5344CB8AC3E}">
        <p14:creationId xmlns:p14="http://schemas.microsoft.com/office/powerpoint/2010/main" val="12176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17.01.2016</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feld 6"/>
          <p:cNvSpPr txBox="1"/>
          <p:nvPr userDrawn="1"/>
        </p:nvSpPr>
        <p:spPr>
          <a:xfrm>
            <a:off x="0" y="6581775"/>
            <a:ext cx="7380312" cy="276999"/>
          </a:xfrm>
          <a:prstGeom prst="rect">
            <a:avLst/>
          </a:prstGeom>
          <a:noFill/>
        </p:spPr>
        <p:txBody>
          <a:bodyPr wrap="square">
            <a:spAutoFit/>
          </a:bodyPr>
          <a:lstStyle/>
          <a:p>
            <a:pPr>
              <a:defRPr/>
            </a:pPr>
            <a:r>
              <a:rPr lang="de-DE" sz="1200" dirty="0" smtClean="0"/>
              <a:t>„BARRIEREFREIES RATHAUS“  - Präsentation Vorplanung      		     	</a:t>
            </a:r>
            <a:r>
              <a:rPr lang="de-DE" sz="1200" baseline="0" dirty="0" smtClean="0"/>
              <a:t>                                  © 2016</a:t>
            </a:r>
            <a:endParaRPr lang="de-DE" sz="1200" b="1" dirty="0"/>
          </a:p>
        </p:txBody>
      </p:sp>
      <p:pic>
        <p:nvPicPr>
          <p:cNvPr id="8" name="Picture 2" descr="I:\Vorlagen\__Haas + Haas Logos, Briefbogen\NEU\Logo in div. Formate ohne Adresse\rz_Haas+Haas-A+I_RGB.jpg"/>
          <p:cNvPicPr>
            <a:picLocks noChangeAspect="1" noChangeArrowheads="1"/>
          </p:cNvPicPr>
          <p:nvPr userDrawn="1"/>
        </p:nvPicPr>
        <p:blipFill>
          <a:blip r:embed="rId14" cstate="print"/>
          <a:srcRect/>
          <a:stretch>
            <a:fillRect/>
          </a:stretch>
        </p:blipFill>
        <p:spPr bwMode="auto">
          <a:xfrm>
            <a:off x="7308850" y="6030913"/>
            <a:ext cx="1655763" cy="827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M 1549 Margetshöchheim barrierefreies Rathaus\A - Z Planung\F Fotos\Bestand\Fassade\Klein\Unbenannt.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467544" y="1268760"/>
            <a:ext cx="4680520" cy="5098165"/>
          </a:xfrm>
          <a:prstGeom prst="rect">
            <a:avLst/>
          </a:prstGeom>
          <a:noFill/>
        </p:spPr>
      </p:pic>
      <p:sp>
        <p:nvSpPr>
          <p:cNvPr id="5" name="Rectangle 4"/>
          <p:cNvSpPr>
            <a:spLocks noChangeArrowheads="1"/>
          </p:cNvSpPr>
          <p:nvPr/>
        </p:nvSpPr>
        <p:spPr bwMode="auto">
          <a:xfrm>
            <a:off x="6732240" y="4149080"/>
            <a:ext cx="2411760" cy="1815882"/>
          </a:xfrm>
          <a:prstGeom prst="rect">
            <a:avLst/>
          </a:prstGeom>
          <a:noFill/>
          <a:ln w="9525">
            <a:noFill/>
            <a:miter lim="800000"/>
            <a:headEnd/>
            <a:tailEnd/>
          </a:ln>
        </p:spPr>
        <p:txBody>
          <a:bodyPr wrap="square">
            <a:spAutoFit/>
          </a:bodyPr>
          <a:lstStyle/>
          <a:p>
            <a:pPr algn="r"/>
            <a:r>
              <a:rPr lang="de-DE" sz="1600" dirty="0" smtClean="0">
                <a:solidFill>
                  <a:schemeClr val="tx2">
                    <a:lumMod val="75000"/>
                  </a:schemeClr>
                </a:solidFill>
              </a:rPr>
              <a:t>Haas + Haas </a:t>
            </a:r>
          </a:p>
          <a:p>
            <a:pPr algn="r"/>
            <a:r>
              <a:rPr lang="de-DE" sz="1600" dirty="0" smtClean="0">
                <a:solidFill>
                  <a:schemeClr val="tx2">
                    <a:lumMod val="75000"/>
                  </a:schemeClr>
                </a:solidFill>
              </a:rPr>
              <a:t>ARCHITEKTEN INGENIEURE</a:t>
            </a:r>
          </a:p>
          <a:p>
            <a:pPr algn="r"/>
            <a:r>
              <a:rPr lang="de-DE" sz="1600" dirty="0" smtClean="0">
                <a:solidFill>
                  <a:schemeClr val="tx2">
                    <a:lumMod val="75000"/>
                  </a:schemeClr>
                </a:solidFill>
              </a:rPr>
              <a:t>Hauptstraße </a:t>
            </a:r>
            <a:r>
              <a:rPr lang="de-DE" sz="1600" dirty="0">
                <a:solidFill>
                  <a:schemeClr val="tx2">
                    <a:lumMod val="75000"/>
                  </a:schemeClr>
                </a:solidFill>
              </a:rPr>
              <a:t>37</a:t>
            </a:r>
          </a:p>
          <a:p>
            <a:pPr algn="r"/>
            <a:r>
              <a:rPr lang="de-DE" sz="1600" dirty="0">
                <a:solidFill>
                  <a:schemeClr val="tx2">
                    <a:lumMod val="75000"/>
                  </a:schemeClr>
                </a:solidFill>
              </a:rPr>
              <a:t>97246 Eibelstadt</a:t>
            </a:r>
          </a:p>
          <a:p>
            <a:pPr algn="r"/>
            <a:r>
              <a:rPr lang="de-DE" sz="1600" dirty="0">
                <a:solidFill>
                  <a:schemeClr val="tx2">
                    <a:lumMod val="75000"/>
                  </a:schemeClr>
                </a:solidFill>
              </a:rPr>
              <a:t>Tel. 09303/90720</a:t>
            </a:r>
          </a:p>
          <a:p>
            <a:pPr algn="r"/>
            <a:endParaRPr lang="de-DE" sz="1600" dirty="0">
              <a:solidFill>
                <a:schemeClr val="tx2">
                  <a:lumMod val="75000"/>
                </a:schemeClr>
              </a:solidFill>
            </a:endParaRPr>
          </a:p>
          <a:p>
            <a:pPr algn="r"/>
            <a:r>
              <a:rPr lang="de-DE" sz="1600" b="1" dirty="0" smtClean="0">
                <a:solidFill>
                  <a:schemeClr val="tx2">
                    <a:lumMod val="75000"/>
                  </a:schemeClr>
                </a:solidFill>
              </a:rPr>
              <a:t>www.haas-haas.info</a:t>
            </a:r>
            <a:endParaRPr lang="de-DE" sz="1600" b="1" dirty="0">
              <a:solidFill>
                <a:schemeClr val="tx2">
                  <a:lumMod val="75000"/>
                </a:schemeClr>
              </a:solidFill>
            </a:endParaRPr>
          </a:p>
        </p:txBody>
      </p:sp>
      <p:sp>
        <p:nvSpPr>
          <p:cNvPr id="4" name="Untertitel 2"/>
          <p:cNvSpPr txBox="1">
            <a:spLocks/>
          </p:cNvSpPr>
          <p:nvPr/>
        </p:nvSpPr>
        <p:spPr bwMode="auto">
          <a:xfrm>
            <a:off x="539552" y="476672"/>
            <a:ext cx="6660232" cy="1800200"/>
          </a:xfrm>
          <a:prstGeom prst="rect">
            <a:avLst/>
          </a:prstGeom>
          <a:noFill/>
          <a:ln>
            <a:miter lim="800000"/>
            <a:headEnd/>
            <a:tailEnd/>
          </a:ln>
        </p:spPr>
        <p:txBody>
          <a:bodyPr/>
          <a:lstStyle/>
          <a:p>
            <a:pPr marL="342900" indent="-342900" eaLnBrk="0" hangingPunct="0">
              <a:spcBef>
                <a:spcPct val="20000"/>
              </a:spcBef>
              <a:buClr>
                <a:schemeClr val="bg2"/>
              </a:buClr>
              <a:buSzPct val="75000"/>
              <a:buFont typeface="Wingdings" pitchFamily="2" charset="2"/>
              <a:buNone/>
              <a:defRPr/>
            </a:pPr>
            <a:endParaRPr lang="de-DE" sz="2000" kern="0" dirty="0" smtClean="0"/>
          </a:p>
          <a:p>
            <a:pPr marL="342900" indent="-342900" eaLnBrk="0" hangingPunct="0">
              <a:spcBef>
                <a:spcPct val="20000"/>
              </a:spcBef>
              <a:buClr>
                <a:schemeClr val="bg2"/>
              </a:buClr>
              <a:buSzPct val="75000"/>
              <a:buFont typeface="Wingdings" pitchFamily="2" charset="2"/>
              <a:buNone/>
              <a:defRPr/>
            </a:pPr>
            <a:r>
              <a:rPr lang="de-DE" sz="2000" kern="0" dirty="0" smtClean="0">
                <a:latin typeface="+mn-lt"/>
              </a:rPr>
              <a:t>„BARRIEREFREIES RATHAUS“</a:t>
            </a:r>
          </a:p>
          <a:p>
            <a:pPr marL="342900" indent="-342900" eaLnBrk="0" hangingPunct="0">
              <a:spcBef>
                <a:spcPct val="20000"/>
              </a:spcBef>
              <a:buClr>
                <a:schemeClr val="bg2"/>
              </a:buClr>
              <a:buSzPct val="75000"/>
              <a:buFont typeface="Wingdings" pitchFamily="2" charset="2"/>
              <a:buNone/>
              <a:defRPr/>
            </a:pPr>
            <a:r>
              <a:rPr lang="de-DE" sz="1400" kern="0" dirty="0" smtClean="0"/>
              <a:t>DORFENTWICKLUNG</a:t>
            </a:r>
          </a:p>
          <a:p>
            <a:pPr marL="342900" indent="-342900" eaLnBrk="0" hangingPunct="0">
              <a:spcBef>
                <a:spcPct val="20000"/>
              </a:spcBef>
              <a:buClr>
                <a:schemeClr val="bg2"/>
              </a:buClr>
              <a:buSzPct val="75000"/>
              <a:buFont typeface="Wingdings" pitchFamily="2" charset="2"/>
              <a:buNone/>
              <a:defRPr/>
            </a:pPr>
            <a:r>
              <a:rPr lang="de-DE" sz="1400" kern="0" dirty="0" smtClean="0"/>
              <a:t>MARGETSHÖCHHEIM</a:t>
            </a:r>
          </a:p>
          <a:p>
            <a:pPr marL="342900" indent="-342900" eaLnBrk="0" hangingPunct="0">
              <a:spcBef>
                <a:spcPct val="20000"/>
              </a:spcBef>
              <a:buClr>
                <a:schemeClr val="bg2"/>
              </a:buClr>
              <a:buSzPct val="75000"/>
              <a:buFont typeface="Wingdings" pitchFamily="2" charset="2"/>
              <a:buNone/>
              <a:defRPr/>
            </a:pPr>
            <a:endParaRPr lang="de-DE" sz="2000" kern="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2002830"/>
            <a:ext cx="5410944" cy="418058"/>
          </a:xfrm>
        </p:spPr>
        <p:txBody>
          <a:bodyPr/>
          <a:lstStyle/>
          <a:p>
            <a:pPr algn="l"/>
            <a:r>
              <a:rPr lang="de-DE" sz="2000" dirty="0" err="1" smtClean="0"/>
              <a:t>Barrierefreier</a:t>
            </a:r>
            <a:r>
              <a:rPr lang="de-DE" sz="2000" dirty="0" smtClean="0"/>
              <a:t> Tresen und Leitsystem (Bsp.)</a:t>
            </a:r>
            <a:endParaRPr lang="de-DE" sz="2000" dirty="0"/>
          </a:p>
        </p:txBody>
      </p:sp>
      <p:pic>
        <p:nvPicPr>
          <p:cNvPr id="4098" name="Picture 2" descr="T:\M 1549 Margetshöchheim barrierefreies Rathaus\A - Z Planung\A Bauherr\KINV-Programm\Präsentation\FuBoLeit.jpg"/>
          <p:cNvPicPr>
            <a:picLocks noChangeAspect="1" noChangeArrowheads="1"/>
          </p:cNvPicPr>
          <p:nvPr/>
        </p:nvPicPr>
        <p:blipFill>
          <a:blip r:embed="rId2" cstate="print"/>
          <a:srcRect/>
          <a:stretch>
            <a:fillRect/>
          </a:stretch>
        </p:blipFill>
        <p:spPr bwMode="auto">
          <a:xfrm>
            <a:off x="3851920" y="2492896"/>
            <a:ext cx="4559855" cy="2202283"/>
          </a:xfrm>
          <a:prstGeom prst="rect">
            <a:avLst/>
          </a:prstGeom>
          <a:noFill/>
        </p:spPr>
      </p:pic>
      <p:pic>
        <p:nvPicPr>
          <p:cNvPr id="4100" name="Picture 4" descr="T:\M 1549 Margetshöchheim barrierefreies Rathaus\A - Z Planung\A Bauherr\KINV-Programm\Präsentation\Tresen.png"/>
          <p:cNvPicPr>
            <a:picLocks noChangeAspect="1" noChangeArrowheads="1"/>
          </p:cNvPicPr>
          <p:nvPr/>
        </p:nvPicPr>
        <p:blipFill>
          <a:blip r:embed="rId3" cstate="print"/>
          <a:srcRect/>
          <a:stretch>
            <a:fillRect/>
          </a:stretch>
        </p:blipFill>
        <p:spPr bwMode="auto">
          <a:xfrm>
            <a:off x="1187624" y="2492896"/>
            <a:ext cx="2499718" cy="220228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5272" y="490662"/>
            <a:ext cx="4618856" cy="490066"/>
          </a:xfrm>
        </p:spPr>
        <p:txBody>
          <a:bodyPr/>
          <a:lstStyle/>
          <a:p>
            <a:pPr algn="l"/>
            <a:r>
              <a:rPr lang="de-DE" sz="2000" dirty="0" smtClean="0"/>
              <a:t>1. Obergeschoss</a:t>
            </a:r>
            <a:endParaRPr lang="de-DE" sz="20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121419"/>
            <a:ext cx="9144000" cy="4985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772816"/>
            <a:ext cx="8363272" cy="490066"/>
          </a:xfrm>
        </p:spPr>
        <p:txBody>
          <a:bodyPr/>
          <a:lstStyle/>
          <a:p>
            <a:pPr algn="l"/>
            <a:r>
              <a:rPr lang="de-DE" sz="2000" dirty="0" smtClean="0"/>
              <a:t>Erneuerung der Glastüren zur automatischen Öffnung und Zugang Aufzug 1.OG</a:t>
            </a:r>
            <a:endParaRPr lang="de-DE" sz="2000" dirty="0"/>
          </a:p>
        </p:txBody>
      </p:sp>
      <p:pic>
        <p:nvPicPr>
          <p:cNvPr id="5" name="Inhaltsplatzhalter 4" descr="IMG_6175.JPG"/>
          <p:cNvPicPr>
            <a:picLocks noGrp="1" noChangeAspect="1"/>
          </p:cNvPicPr>
          <p:nvPr>
            <p:ph sz="half" idx="1"/>
          </p:nvPr>
        </p:nvPicPr>
        <p:blipFill>
          <a:blip r:embed="rId2" cstate="print"/>
          <a:stretch>
            <a:fillRect/>
          </a:stretch>
        </p:blipFill>
        <p:spPr>
          <a:xfrm>
            <a:off x="457200" y="2348706"/>
            <a:ext cx="4038600" cy="3028950"/>
          </a:xfrm>
        </p:spPr>
      </p:pic>
      <p:pic>
        <p:nvPicPr>
          <p:cNvPr id="8" name="Inhaltsplatzhalter 7" descr="IMG_6179.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620688"/>
            <a:ext cx="6347048" cy="418058"/>
          </a:xfrm>
        </p:spPr>
        <p:txBody>
          <a:bodyPr/>
          <a:lstStyle/>
          <a:p>
            <a:pPr algn="l"/>
            <a:r>
              <a:rPr lang="de-DE" sz="2000" dirty="0" smtClean="0"/>
              <a:t>2. Obergeschoss</a:t>
            </a:r>
            <a:endParaRPr lang="de-DE" sz="20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980728"/>
            <a:ext cx="9061768" cy="5145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04864"/>
            <a:ext cx="6923112" cy="418058"/>
          </a:xfrm>
        </p:spPr>
        <p:txBody>
          <a:bodyPr/>
          <a:lstStyle/>
          <a:p>
            <a:pPr algn="l"/>
            <a:r>
              <a:rPr lang="de-DE" sz="2000" dirty="0" smtClean="0"/>
              <a:t>Zugang Aufzug 2.OG</a:t>
            </a:r>
            <a:endParaRPr lang="de-DE" sz="2000" dirty="0"/>
          </a:p>
        </p:txBody>
      </p:sp>
      <p:pic>
        <p:nvPicPr>
          <p:cNvPr id="5" name="Inhaltsplatzhalter 4" descr="DSC_0556.JPG"/>
          <p:cNvPicPr>
            <a:picLocks noGrp="1" noChangeAspect="1"/>
          </p:cNvPicPr>
          <p:nvPr>
            <p:ph sz="half" idx="1"/>
          </p:nvPr>
        </p:nvPicPr>
        <p:blipFill>
          <a:blip r:embed="rId2" cstate="print"/>
          <a:stretch>
            <a:fillRect/>
          </a:stretch>
        </p:blipFill>
        <p:spPr>
          <a:xfrm>
            <a:off x="457200" y="2727325"/>
            <a:ext cx="4038600" cy="227171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87206"/>
            <a:ext cx="5698976" cy="418058"/>
          </a:xfrm>
        </p:spPr>
        <p:txBody>
          <a:bodyPr/>
          <a:lstStyle/>
          <a:p>
            <a:pPr algn="l"/>
            <a:r>
              <a:rPr lang="de-DE" sz="2000" dirty="0" smtClean="0"/>
              <a:t>Außenansichten Aufzug</a:t>
            </a:r>
            <a:endParaRPr lang="de-DE" sz="2000" dirty="0"/>
          </a:p>
        </p:txBody>
      </p:sp>
      <p:pic>
        <p:nvPicPr>
          <p:cNvPr id="5" name="Inhaltsplatzhalter 4" descr="Ansciht West.png"/>
          <p:cNvPicPr>
            <a:picLocks noGrp="1" noChangeAspect="1"/>
          </p:cNvPicPr>
          <p:nvPr>
            <p:ph sz="half" idx="1"/>
          </p:nvPr>
        </p:nvPicPr>
        <p:blipFill>
          <a:blip r:embed="rId2" cstate="print"/>
          <a:stretch>
            <a:fillRect/>
          </a:stretch>
        </p:blipFill>
        <p:spPr>
          <a:xfrm>
            <a:off x="457200" y="2607633"/>
            <a:ext cx="4038600" cy="2511097"/>
          </a:xfrm>
        </p:spPr>
      </p:pic>
      <p:pic>
        <p:nvPicPr>
          <p:cNvPr id="6" name="Inhaltsplatzhalter 5" descr="Ansicht Süd.png"/>
          <p:cNvPicPr>
            <a:picLocks noGrp="1" noChangeAspect="1"/>
          </p:cNvPicPr>
          <p:nvPr>
            <p:ph sz="half" idx="2"/>
          </p:nvPr>
        </p:nvPicPr>
        <p:blipFill>
          <a:blip r:embed="rId3" cstate="print"/>
          <a:stretch>
            <a:fillRect/>
          </a:stretch>
        </p:blipFill>
        <p:spPr>
          <a:xfrm>
            <a:off x="4648200" y="2376100"/>
            <a:ext cx="4038600" cy="29741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t>KIP - </a:t>
            </a:r>
            <a:br>
              <a:rPr lang="de-DE" sz="4000" dirty="0" smtClean="0"/>
            </a:br>
            <a:r>
              <a:rPr lang="de-DE" sz="4000" b="1" dirty="0" smtClean="0"/>
              <a:t>Kommunalinvestitionsprogramm </a:t>
            </a:r>
            <a:br>
              <a:rPr lang="de-DE" sz="4000" b="1" dirty="0" smtClean="0"/>
            </a:br>
            <a:endParaRPr lang="de-DE" sz="4000" dirty="0"/>
          </a:p>
        </p:txBody>
      </p:sp>
      <p:sp>
        <p:nvSpPr>
          <p:cNvPr id="3" name="Inhaltsplatzhalter 2"/>
          <p:cNvSpPr>
            <a:spLocks noGrp="1"/>
          </p:cNvSpPr>
          <p:nvPr>
            <p:ph idx="1"/>
          </p:nvPr>
        </p:nvSpPr>
        <p:spPr/>
        <p:txBody>
          <a:bodyPr/>
          <a:lstStyle/>
          <a:p>
            <a:pPr>
              <a:buNone/>
            </a:pPr>
            <a:r>
              <a:rPr lang="de-DE" sz="1600" dirty="0" smtClean="0"/>
              <a:t>Auszug Bay. Staatsministerium des Innern für Bau und Verkehr:</a:t>
            </a:r>
          </a:p>
          <a:p>
            <a:r>
              <a:rPr lang="de-DE" sz="1600" dirty="0" smtClean="0"/>
              <a:t>Der Bund hat ein Sondervermögen "Kommunalinvestitionsförderungsfonds" in Höhe von 3,5 Milliarden Euro (Anteil Bayern 289,24 Millionen Euro) zur Förderung von Investitionen finanzschwacher Gemeinden und Gemeindeverbände in den Jahren 2015 bis 2018 eingerichtet. </a:t>
            </a:r>
          </a:p>
          <a:p>
            <a:r>
              <a:rPr lang="de-DE" sz="1600" dirty="0" smtClean="0"/>
              <a:t>Maßnahmen zum Abbau von baulichen Barrieren in Einrichtungen der frühkindlichen Infrastruktur, kommunaler Einrichtungen der Schulinfrastruktur, kommunale Museen und kommunale Einrichtungen der Weiterbildung, kommunale soziale Einrichtungen wie Mehrgenerationenhäusern, Bürger- und Jugendzentren sowie kommunalen Verwaltungsgebäuden. Aufgrund von Vorgaben des Bundes muss den Maßnahmen eine städtebauliche Grundkonzeption zur barrierefreien Gestaltung und Erschließung zugrunde liegen</a:t>
            </a:r>
          </a:p>
          <a:p>
            <a:r>
              <a:rPr lang="de-DE" sz="1600" dirty="0" smtClean="0"/>
              <a:t>Die Förderung erfolgt als Projektförderung im Wege der Anteilfinanzierung durch einen Zuschuss in Höhe von bis zu 90 % der förderfähigen Ausgaben der anerkannten Projekte oder Bauabschnitte. </a:t>
            </a:r>
            <a:endParaRPr lang="de-DE"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548680"/>
            <a:ext cx="7772400" cy="1470025"/>
          </a:xfrm>
        </p:spPr>
        <p:txBody>
          <a:bodyPr/>
          <a:lstStyle/>
          <a:p>
            <a:r>
              <a:rPr lang="de-DE" dirty="0" smtClean="0"/>
              <a:t>Barrierefrei</a:t>
            </a:r>
            <a:endParaRPr lang="de-DE" dirty="0"/>
          </a:p>
        </p:txBody>
      </p:sp>
      <p:pic>
        <p:nvPicPr>
          <p:cNvPr id="4" name="Picture 2" descr="T:\M 1549 Margetshöchheim barrierefreies Rathaus\A - Z Planung\A Bauherr\KINV-Programm\Bild.png"/>
          <p:cNvPicPr>
            <a:picLocks noChangeAspect="1" noChangeArrowheads="1"/>
          </p:cNvPicPr>
          <p:nvPr/>
        </p:nvPicPr>
        <p:blipFill>
          <a:blip r:embed="rId2" cstate="print"/>
          <a:srcRect/>
          <a:stretch>
            <a:fillRect/>
          </a:stretch>
        </p:blipFill>
        <p:spPr bwMode="auto">
          <a:xfrm>
            <a:off x="585356" y="1988840"/>
            <a:ext cx="7875076" cy="33843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 §4 Barrierefreiheit</a:t>
            </a:r>
            <a:endParaRPr lang="de-DE" dirty="0"/>
          </a:p>
        </p:txBody>
      </p:sp>
      <p:sp>
        <p:nvSpPr>
          <p:cNvPr id="3" name="Inhaltsplatzhalter 2"/>
          <p:cNvSpPr>
            <a:spLocks noGrp="1"/>
          </p:cNvSpPr>
          <p:nvPr>
            <p:ph idx="1"/>
          </p:nvPr>
        </p:nvSpPr>
        <p:spPr/>
        <p:txBody>
          <a:bodyPr/>
          <a:lstStyle/>
          <a:p>
            <a:pPr>
              <a:buNone/>
            </a:pPr>
            <a:endParaRPr lang="de-DE" sz="1400" b="1" dirty="0" smtClean="0"/>
          </a:p>
          <a:p>
            <a:pPr>
              <a:buNone/>
            </a:pPr>
            <a:r>
              <a:rPr lang="de-DE" sz="1400" dirty="0" smtClean="0"/>
              <a:t>Barrierefrei sind bauliche und sonstige Anlagen, Verkehrsmittel, technische Gebrauchsgegenstände, Systeme</a:t>
            </a:r>
          </a:p>
          <a:p>
            <a:pPr>
              <a:buNone/>
            </a:pPr>
            <a:r>
              <a:rPr lang="de-DE" sz="1400" dirty="0" smtClean="0"/>
              <a:t>der Informationsverarbeitung, akustische und visuelle Informationsquellen und Kommunikationseinrichtungen</a:t>
            </a:r>
          </a:p>
          <a:p>
            <a:pPr>
              <a:buNone/>
            </a:pPr>
            <a:r>
              <a:rPr lang="de-DE" sz="1400" dirty="0" smtClean="0"/>
              <a:t>sowie andere gestaltete Lebensbereiche, wenn sie für behinderte Menschen in der allgemein üblichen Weise,</a:t>
            </a:r>
          </a:p>
          <a:p>
            <a:pPr>
              <a:buNone/>
            </a:pPr>
            <a:r>
              <a:rPr lang="de-DE" sz="1400" dirty="0" smtClean="0"/>
              <a:t>ohne besondere Erschwernis und grundsätzlich ohne fremde Hilfe zugänglich und nutzbar sind.</a:t>
            </a:r>
            <a:endParaRPr lang="de-DE"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94718"/>
            <a:ext cx="8229600" cy="490066"/>
          </a:xfrm>
        </p:spPr>
        <p:txBody>
          <a:bodyPr/>
          <a:lstStyle/>
          <a:p>
            <a:pPr algn="l"/>
            <a:r>
              <a:rPr lang="de-DE" sz="2000" dirty="0" smtClean="0"/>
              <a:t>Weitere Maßnahmen:</a:t>
            </a:r>
            <a:endParaRPr lang="de-DE" sz="2000" dirty="0"/>
          </a:p>
        </p:txBody>
      </p:sp>
      <p:sp>
        <p:nvSpPr>
          <p:cNvPr id="3" name="Inhaltsplatzhalter 2"/>
          <p:cNvSpPr>
            <a:spLocks noGrp="1"/>
          </p:cNvSpPr>
          <p:nvPr>
            <p:ph idx="1"/>
          </p:nvPr>
        </p:nvSpPr>
        <p:spPr/>
        <p:txBody>
          <a:bodyPr/>
          <a:lstStyle/>
          <a:p>
            <a:r>
              <a:rPr lang="de-DE" sz="1600" dirty="0" smtClean="0"/>
              <a:t>#1 durchgängiges Orientierungs- und Leitsystem zu Informationsschaltern, Vertikaler Erschließung, Wartebereichen, Räumen mit Publikumsverkehr</a:t>
            </a:r>
          </a:p>
          <a:p>
            <a:endParaRPr lang="de-DE" sz="1600" dirty="0" smtClean="0"/>
          </a:p>
          <a:p>
            <a:r>
              <a:rPr lang="de-DE" sz="1600" dirty="0" smtClean="0"/>
              <a:t>#2 Automatiktüren (Austausch Glastüren, Nachrüstung nicht möglich)</a:t>
            </a:r>
          </a:p>
          <a:p>
            <a:pPr marL="0" indent="0">
              <a:buNone/>
            </a:pPr>
            <a:r>
              <a:rPr lang="de-DE" sz="1600" dirty="0"/>
              <a:t>	</a:t>
            </a:r>
            <a:r>
              <a:rPr lang="de-DE" sz="1600" dirty="0" smtClean="0"/>
              <a:t> Lichte Öffnung . 90 x 2,05</a:t>
            </a:r>
          </a:p>
          <a:p>
            <a:pPr marL="0" indent="0">
              <a:buNone/>
            </a:pPr>
            <a:endParaRPr lang="de-DE" sz="1600" dirty="0" smtClean="0"/>
          </a:p>
          <a:p>
            <a:r>
              <a:rPr lang="de-DE" sz="1600" dirty="0" smtClean="0"/>
              <a:t>#3 Umbau der WC- Anlage: (1 x pro 25-300 Besucher)</a:t>
            </a:r>
          </a:p>
          <a:p>
            <a:pPr lvl="1"/>
            <a:r>
              <a:rPr lang="de-DE" sz="1200" dirty="0" smtClean="0"/>
              <a:t>     Schiebetür oder nach außen zu öffnende Tür</a:t>
            </a:r>
          </a:p>
          <a:p>
            <a:pPr lvl="1"/>
            <a:r>
              <a:rPr lang="de-DE" sz="1200" dirty="0" smtClean="0"/>
              <a:t>     WC beidseitig befahrbar</a:t>
            </a:r>
          </a:p>
          <a:p>
            <a:pPr lvl="1"/>
            <a:r>
              <a:rPr lang="de-DE" sz="1200" dirty="0" smtClean="0"/>
              <a:t>     Waschtisch unterfahrbar</a:t>
            </a:r>
          </a:p>
          <a:p>
            <a:pPr lvl="1"/>
            <a:r>
              <a:rPr lang="de-DE" sz="1200" dirty="0" smtClean="0"/>
              <a:t>     Reduzierte Spiegelhöhe</a:t>
            </a:r>
          </a:p>
          <a:p>
            <a:pPr lvl="1"/>
            <a:r>
              <a:rPr lang="de-DE" sz="1200" dirty="0" smtClean="0"/>
              <a:t>     </a:t>
            </a:r>
            <a:r>
              <a:rPr lang="de-DE" sz="1200" dirty="0" err="1" smtClean="0"/>
              <a:t>Einhebelarmmischer</a:t>
            </a:r>
            <a:r>
              <a:rPr lang="de-DE" sz="1200" dirty="0" smtClean="0"/>
              <a:t> oder berührungslose Armatur </a:t>
            </a:r>
          </a:p>
          <a:p>
            <a:pPr lvl="1"/>
            <a:r>
              <a:rPr lang="de-DE" sz="1200" dirty="0" smtClean="0"/>
              <a:t>     Max. 45°C</a:t>
            </a:r>
          </a:p>
          <a:p>
            <a:pPr lvl="1"/>
            <a:r>
              <a:rPr lang="de-DE" sz="1200" dirty="0" smtClean="0"/>
              <a:t>     Notruf</a:t>
            </a:r>
          </a:p>
          <a:p>
            <a:endParaRPr lang="de-DE" sz="1600" dirty="0" smtClean="0"/>
          </a:p>
          <a:p>
            <a:r>
              <a:rPr lang="de-DE" sz="1600" dirty="0" smtClean="0"/>
              <a:t>#4 Zugang zum Aufzug </a:t>
            </a:r>
            <a:r>
              <a:rPr lang="de-DE" sz="1600" dirty="0" err="1" smtClean="0"/>
              <a:t>barrierefrei</a:t>
            </a:r>
            <a:r>
              <a:rPr lang="de-DE" sz="1600" dirty="0" smtClean="0"/>
              <a:t> (außen + innen)</a:t>
            </a:r>
          </a:p>
          <a:p>
            <a:endParaRPr lang="de-DE" sz="1600" dirty="0" smtClean="0"/>
          </a:p>
          <a:p>
            <a:endParaRPr lang="de-DE"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600" dirty="0" smtClean="0"/>
              <a:t>#5 Beratungsraum</a:t>
            </a:r>
          </a:p>
          <a:p>
            <a:endParaRPr lang="de-DE" sz="1600" dirty="0" smtClean="0"/>
          </a:p>
          <a:p>
            <a:r>
              <a:rPr lang="de-DE" sz="1600" dirty="0" smtClean="0"/>
              <a:t>#6 Min. 1 Platz der Beratungsstelle unterfahrbar</a:t>
            </a:r>
          </a:p>
          <a:p>
            <a:endParaRPr lang="de-DE" sz="1600" dirty="0" smtClean="0"/>
          </a:p>
          <a:p>
            <a:r>
              <a:rPr lang="de-DE" sz="1600" dirty="0" smtClean="0"/>
              <a:t>#7 Türen 90 x 2,05 m Laibungstiefe max. 26 cm</a:t>
            </a:r>
          </a:p>
          <a:p>
            <a:endParaRPr lang="de-DE" sz="1600" dirty="0" smtClean="0"/>
          </a:p>
          <a:p>
            <a:r>
              <a:rPr lang="de-DE" sz="1600" dirty="0" smtClean="0"/>
              <a:t>#8 Umbau der Teeküche + neues Personal WC</a:t>
            </a:r>
          </a:p>
          <a:p>
            <a:endParaRPr lang="de-DE" sz="1600" dirty="0" smtClean="0"/>
          </a:p>
          <a:p>
            <a:r>
              <a:rPr lang="de-DE" sz="1600" dirty="0" smtClean="0"/>
              <a:t>#9 Neues Fenster zur Belichtung Informationsschalter, </a:t>
            </a:r>
            <a:r>
              <a:rPr lang="de-DE" sz="1600" dirty="0" err="1" smtClean="0"/>
              <a:t>evtl</a:t>
            </a:r>
            <a:r>
              <a:rPr lang="de-DE" sz="1600" dirty="0" smtClean="0"/>
              <a:t> größerer Lichtschacht zur     Unterbringung der Klimaanlage</a:t>
            </a:r>
          </a:p>
          <a:p>
            <a:endParaRPr lang="de-DE" sz="1600" dirty="0" smtClean="0"/>
          </a:p>
          <a:p>
            <a:r>
              <a:rPr lang="de-DE" sz="1600" dirty="0" smtClean="0"/>
              <a:t> #10 Neue Türe Lichte Öffnung . 90 x 2,05 mit Tastern zur elektrischen Türöffnung</a:t>
            </a:r>
          </a:p>
          <a:p>
            <a:pPr>
              <a:buNone/>
            </a:pPr>
            <a:endParaRPr lang="de-DE" sz="1600" dirty="0"/>
          </a:p>
        </p:txBody>
      </p:sp>
      <p:sp>
        <p:nvSpPr>
          <p:cNvPr id="5" name="Titel 1"/>
          <p:cNvSpPr>
            <a:spLocks noGrp="1"/>
          </p:cNvSpPr>
          <p:nvPr>
            <p:ph type="title"/>
          </p:nvPr>
        </p:nvSpPr>
        <p:spPr>
          <a:xfrm>
            <a:off x="457200" y="994718"/>
            <a:ext cx="8229600" cy="490066"/>
          </a:xfrm>
        </p:spPr>
        <p:txBody>
          <a:bodyPr/>
          <a:lstStyle/>
          <a:p>
            <a:pPr algn="l"/>
            <a:r>
              <a:rPr lang="de-DE" sz="2000" dirty="0" smtClean="0"/>
              <a:t>Weitere Maßnahmen:</a:t>
            </a:r>
            <a:endParaRPr lang="de-DE"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5122912" cy="490066"/>
          </a:xfrm>
        </p:spPr>
        <p:txBody>
          <a:bodyPr/>
          <a:lstStyle/>
          <a:p>
            <a:pPr algn="l"/>
            <a:r>
              <a:rPr lang="de-DE" sz="2000" dirty="0" smtClean="0"/>
              <a:t>Erdgeschoss</a:t>
            </a:r>
            <a:endParaRPr lang="de-DE" sz="2000"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0" y="620688"/>
            <a:ext cx="9114621" cy="5505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786806"/>
            <a:ext cx="8229600" cy="490066"/>
          </a:xfrm>
        </p:spPr>
        <p:txBody>
          <a:bodyPr/>
          <a:lstStyle/>
          <a:p>
            <a:pPr algn="l"/>
            <a:r>
              <a:rPr lang="de-DE" sz="2000" dirty="0" smtClean="0"/>
              <a:t>Erneuerung der Glastüren zur Ermöglichung der automatischen Öffnung</a:t>
            </a:r>
            <a:endParaRPr lang="de-DE" sz="2000" dirty="0"/>
          </a:p>
        </p:txBody>
      </p:sp>
      <p:pic>
        <p:nvPicPr>
          <p:cNvPr id="6" name="Inhaltsplatzhalter 5" descr="IMG_6206.JPG"/>
          <p:cNvPicPr>
            <a:picLocks noGrp="1" noChangeAspect="1"/>
          </p:cNvPicPr>
          <p:nvPr>
            <p:ph sz="half" idx="1"/>
          </p:nvPr>
        </p:nvPicPr>
        <p:blipFill>
          <a:blip r:embed="rId2" cstate="print"/>
          <a:stretch>
            <a:fillRect/>
          </a:stretch>
        </p:blipFill>
        <p:spPr>
          <a:xfrm>
            <a:off x="457200" y="2348706"/>
            <a:ext cx="4038600" cy="3028950"/>
          </a:xfrm>
        </p:spPr>
      </p:pic>
      <p:pic>
        <p:nvPicPr>
          <p:cNvPr id="7" name="Inhaltsplatzhalter 6" descr="IMG_6212.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772816"/>
            <a:ext cx="8229600" cy="490066"/>
          </a:xfrm>
        </p:spPr>
        <p:txBody>
          <a:bodyPr/>
          <a:lstStyle/>
          <a:p>
            <a:pPr algn="l"/>
            <a:r>
              <a:rPr lang="de-DE" sz="2000" dirty="0" smtClean="0"/>
              <a:t>Zugang Aufzug und Beratungsraum</a:t>
            </a:r>
            <a:endParaRPr lang="de-DE" sz="2000" dirty="0"/>
          </a:p>
        </p:txBody>
      </p:sp>
      <p:pic>
        <p:nvPicPr>
          <p:cNvPr id="5" name="Inhaltsplatzhalter 4" descr="IMG_6217.JPG"/>
          <p:cNvPicPr>
            <a:picLocks noGrp="1" noChangeAspect="1"/>
          </p:cNvPicPr>
          <p:nvPr>
            <p:ph sz="half" idx="1"/>
          </p:nvPr>
        </p:nvPicPr>
        <p:blipFill>
          <a:blip r:embed="rId2" cstate="print"/>
          <a:stretch>
            <a:fillRect/>
          </a:stretch>
        </p:blipFill>
        <p:spPr>
          <a:xfrm>
            <a:off x="457200" y="2348706"/>
            <a:ext cx="4038600" cy="3028950"/>
          </a:xfrm>
        </p:spPr>
      </p:pic>
      <p:pic>
        <p:nvPicPr>
          <p:cNvPr id="8" name="Inhaltsplatzhalter 7" descr="IMG_6215.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Words>
  <Application>Microsoft Office PowerPoint</Application>
  <PresentationFormat>Bildschirmpräsentation (4:3)</PresentationFormat>
  <Paragraphs>60</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Wingdings</vt:lpstr>
      <vt:lpstr>Larissa-Design</vt:lpstr>
      <vt:lpstr>PowerPoint-Präsentation</vt:lpstr>
      <vt:lpstr>KIP -  Kommunalinvestitionsprogramm  </vt:lpstr>
      <vt:lpstr>Barrierefrei</vt:lpstr>
      <vt:lpstr> §4 Barrierefreiheit</vt:lpstr>
      <vt:lpstr>Weitere Maßnahmen:</vt:lpstr>
      <vt:lpstr>Weitere Maßnahmen:</vt:lpstr>
      <vt:lpstr>Erdgeschoss</vt:lpstr>
      <vt:lpstr>Erneuerung der Glastüren zur Ermöglichung der automatischen Öffnung</vt:lpstr>
      <vt:lpstr>Zugang Aufzug und Beratungsraum</vt:lpstr>
      <vt:lpstr>Barrierefreier Tresen und Leitsystem (Bsp.)</vt:lpstr>
      <vt:lpstr>1. Obergeschoss</vt:lpstr>
      <vt:lpstr>Erneuerung der Glastüren zur automatischen Öffnung und Zugang Aufzug 1.OG</vt:lpstr>
      <vt:lpstr>2. Obergeschoss</vt:lpstr>
      <vt:lpstr>Zugang Aufzug 2.OG</vt:lpstr>
      <vt:lpstr>Außenansichten Aufzug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Stephan SH. Haas</dc:creator>
  <cp:lastModifiedBy>etth</cp:lastModifiedBy>
  <cp:revision>139</cp:revision>
  <dcterms:created xsi:type="dcterms:W3CDTF">2014-05-19T06:59:21Z</dcterms:created>
  <dcterms:modified xsi:type="dcterms:W3CDTF">2016-01-17T08:55:29Z</dcterms:modified>
</cp:coreProperties>
</file>